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ppt/tags/tag1.xml" ContentType="application/vnd.openxmlformats-officedocument.presentationml.tags+xml"/>
  <Override PartName="/docProps/app.xml" ContentType="application/vnd.openxmlformats-officedocument.extended-properties+xml"/>
  <Override PartName="/ppt/tags/tag2.xml" ContentType="application/vnd.openxmlformats-officedocument.presentationml.tag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notesMasterIdLst>
    <p:notesMasterId r:id="rId11"/>
  </p:notesMasterIdLst>
  <p:sldIdLst>
    <p:sldId id="257" r:id="rId2"/>
    <p:sldId id="413" r:id="rId3"/>
    <p:sldId id="407" r:id="rId4"/>
    <p:sldId id="390" r:id="rId5"/>
    <p:sldId id="408" r:id="rId6"/>
    <p:sldId id="409" r:id="rId7"/>
    <p:sldId id="411" r:id="rId8"/>
    <p:sldId id="414" r:id="rId9"/>
    <p:sldId id="415" r:id="rId10"/>
  </p:sldIdLst>
  <p:sldSz cx="9144000" cy="6858000" type="screen4x3"/>
  <p:notesSz cx="6858000" cy="9144000"/>
  <p:custDataLst>
    <p:tags r:id="rId12"/>
  </p:custDataLst>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FF00"/>
    <a:srgbClr val="62A757"/>
    <a:srgbClr val="AFAF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20"/>
    <p:restoredTop sz="92750" autoAdjust="0"/>
  </p:normalViewPr>
  <p:slideViewPr>
    <p:cSldViewPr>
      <p:cViewPr varScale="1">
        <p:scale>
          <a:sx n="64" d="100"/>
          <a:sy n="64" d="100"/>
        </p:scale>
        <p:origin x="-196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46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F04A87C-512E-4624-9062-886390E41AC6}" type="datetimeFigureOut">
              <a:rPr lang="es-ES"/>
              <a:pPr>
                <a:defRPr/>
              </a:pPr>
              <a:t>17/12/2019</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761DE1E-0B3A-468E-ABAD-2EA1766D82AF}" type="slidenum">
              <a:rPr lang="es-ES"/>
              <a:pPr>
                <a:defRPr/>
              </a:pPr>
              <a:t>‹Nº›</a:t>
            </a:fld>
            <a:endParaRPr lang="es-ES" dirty="0"/>
          </a:p>
        </p:txBody>
      </p:sp>
    </p:spTree>
    <p:extLst>
      <p:ext uri="{BB962C8B-B14F-4D97-AF65-F5344CB8AC3E}">
        <p14:creationId xmlns:p14="http://schemas.microsoft.com/office/powerpoint/2010/main" val="35963652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2761DE1E-0B3A-468E-ABAD-2EA1766D82AF}" type="slidenum">
              <a:rPr lang="es-ES" smtClean="0"/>
              <a:pPr>
                <a:defRPr/>
              </a:pPr>
              <a:t>1</a:t>
            </a:fld>
            <a:endParaRPr lang="es-ES" dirty="0"/>
          </a:p>
        </p:txBody>
      </p:sp>
    </p:spTree>
    <p:extLst>
      <p:ext uri="{BB962C8B-B14F-4D97-AF65-F5344CB8AC3E}">
        <p14:creationId xmlns:p14="http://schemas.microsoft.com/office/powerpoint/2010/main" val="3652679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fld id="{AA432505-D4F6-469A-8FCB-C541FAEA0ACE}" type="datetimeFigureOut">
              <a:rPr lang="es-MX" smtClean="0"/>
              <a:pPr>
                <a:defRPr/>
              </a:pPr>
              <a:t>17/12/2019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465B162D-D693-45E1-A325-0C179EAC077B}" type="slidenum">
              <a:rPr lang="es-MX" smtClean="0"/>
              <a:pPr>
                <a:defRPr/>
              </a:pPr>
              <a:t>‹Nº›</a:t>
            </a:fld>
            <a:endParaRPr lang="es-MX" dirty="0"/>
          </a:p>
        </p:txBody>
      </p:sp>
    </p:spTree>
    <p:extLst>
      <p:ext uri="{BB962C8B-B14F-4D97-AF65-F5344CB8AC3E}">
        <p14:creationId xmlns:p14="http://schemas.microsoft.com/office/powerpoint/2010/main" val="754929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17/12/2019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757974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17/12/2019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4318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17/12/2019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2127038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17/12/2019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37236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17/12/2019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1685582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F1C8735E-9145-425D-B988-1C9BB3FF7202}" type="datetimeFigureOut">
              <a:rPr lang="es-MX" smtClean="0"/>
              <a:pPr>
                <a:defRPr/>
              </a:pPr>
              <a:t>17/12/2019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2A19651-0F26-4CCC-BA2B-3B3AF0B520E9}" type="slidenum">
              <a:rPr lang="es-MX" smtClean="0"/>
              <a:pPr>
                <a:defRPr/>
              </a:pPr>
              <a:t>‹Nº›</a:t>
            </a:fld>
            <a:endParaRPr lang="es-MX" dirty="0"/>
          </a:p>
        </p:txBody>
      </p:sp>
    </p:spTree>
    <p:extLst>
      <p:ext uri="{BB962C8B-B14F-4D97-AF65-F5344CB8AC3E}">
        <p14:creationId xmlns:p14="http://schemas.microsoft.com/office/powerpoint/2010/main" val="3335197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FF16A11B-E162-40DD-A8F8-573C69990884}" type="datetimeFigureOut">
              <a:rPr lang="es-MX" smtClean="0"/>
              <a:pPr>
                <a:defRPr/>
              </a:pPr>
              <a:t>17/12/2019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CE1C80CF-7075-43E2-B9FA-92EB6C245029}" type="slidenum">
              <a:rPr lang="es-MX" smtClean="0"/>
              <a:pPr>
                <a:defRPr/>
              </a:pPr>
              <a:t>‹Nº›</a:t>
            </a:fld>
            <a:endParaRPr lang="es-MX" dirty="0"/>
          </a:p>
        </p:txBody>
      </p:sp>
    </p:spTree>
    <p:extLst>
      <p:ext uri="{BB962C8B-B14F-4D97-AF65-F5344CB8AC3E}">
        <p14:creationId xmlns:p14="http://schemas.microsoft.com/office/powerpoint/2010/main" val="1517388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ADCCCB96-1140-470B-8C5C-9E7AC2FBC43B}" type="datetimeFigureOut">
              <a:rPr lang="es-MX" smtClean="0"/>
              <a:pPr>
                <a:defRPr/>
              </a:pPr>
              <a:t>17/12/2019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E4EADDB-C026-4C94-94FA-77FD039528F2}" type="slidenum">
              <a:rPr lang="es-MX" smtClean="0"/>
              <a:pPr>
                <a:defRPr/>
              </a:pPr>
              <a:t>‹Nº›</a:t>
            </a:fld>
            <a:endParaRPr lang="es-MX" dirty="0"/>
          </a:p>
        </p:txBody>
      </p:sp>
    </p:spTree>
    <p:extLst>
      <p:ext uri="{BB962C8B-B14F-4D97-AF65-F5344CB8AC3E}">
        <p14:creationId xmlns:p14="http://schemas.microsoft.com/office/powerpoint/2010/main" val="1739399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0863349F-CAA3-4CF4-80B9-A4F9C735BB55}" type="datetimeFigureOut">
              <a:rPr lang="es-MX" smtClean="0"/>
              <a:pPr>
                <a:defRPr/>
              </a:pPr>
              <a:t>17/12/2019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23B310DE-1BEB-400F-9714-A3F9CECC8895}" type="slidenum">
              <a:rPr lang="es-MX" smtClean="0"/>
              <a:pPr>
                <a:defRPr/>
              </a:pPr>
              <a:t>‹Nº›</a:t>
            </a:fld>
            <a:endParaRPr lang="es-MX" dirty="0"/>
          </a:p>
        </p:txBody>
      </p:sp>
    </p:spTree>
    <p:extLst>
      <p:ext uri="{BB962C8B-B14F-4D97-AF65-F5344CB8AC3E}">
        <p14:creationId xmlns:p14="http://schemas.microsoft.com/office/powerpoint/2010/main" val="273027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a:defRPr/>
            </a:pPr>
            <a:fld id="{4E9FB6CA-775E-412E-B1E5-CD3B60A1C9CD}" type="datetimeFigureOut">
              <a:rPr lang="es-MX" smtClean="0"/>
              <a:pPr>
                <a:defRPr/>
              </a:pPr>
              <a:t>17/12/2019</a:t>
            </a:fld>
            <a:endParaRPr lang="es-MX" dirty="0"/>
          </a:p>
        </p:txBody>
      </p:sp>
      <p:sp>
        <p:nvSpPr>
          <p:cNvPr id="6" name="Footer Placeholder 5"/>
          <p:cNvSpPr>
            <a:spLocks noGrp="1"/>
          </p:cNvSpPr>
          <p:nvPr>
            <p:ph type="ftr" sz="quarter" idx="11"/>
          </p:nvPr>
        </p:nvSpPr>
        <p:spPr/>
        <p:txBody>
          <a:bodyPr/>
          <a:lstStyle/>
          <a:p>
            <a:pPr>
              <a:defRPr/>
            </a:pPr>
            <a:endParaRPr lang="es-MX" dirty="0"/>
          </a:p>
        </p:txBody>
      </p:sp>
      <p:sp>
        <p:nvSpPr>
          <p:cNvPr id="7" name="Slide Number Placeholder 6"/>
          <p:cNvSpPr>
            <a:spLocks noGrp="1"/>
          </p:cNvSpPr>
          <p:nvPr>
            <p:ph type="sldNum" sz="quarter" idx="12"/>
          </p:nvPr>
        </p:nvSpPr>
        <p:spPr/>
        <p:txBody>
          <a:bodyPr/>
          <a:lstStyle/>
          <a:p>
            <a:pPr>
              <a:defRPr/>
            </a:pPr>
            <a:fld id="{9B7ADFF3-609F-48D3-86A0-A7D65AB03A39}" type="slidenum">
              <a:rPr lang="es-MX" smtClean="0"/>
              <a:pPr>
                <a:defRPr/>
              </a:pPr>
              <a:t>‹Nº›</a:t>
            </a:fld>
            <a:endParaRPr lang="es-MX" dirty="0"/>
          </a:p>
        </p:txBody>
      </p:sp>
    </p:spTree>
    <p:extLst>
      <p:ext uri="{BB962C8B-B14F-4D97-AF65-F5344CB8AC3E}">
        <p14:creationId xmlns:p14="http://schemas.microsoft.com/office/powerpoint/2010/main" val="1250445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a:defRPr/>
            </a:pPr>
            <a:fld id="{4776E6B1-2F7A-4524-AC75-84D6FA7E683F}" type="datetimeFigureOut">
              <a:rPr lang="es-MX" smtClean="0"/>
              <a:pPr>
                <a:defRPr/>
              </a:pPr>
              <a:t>17/12/2019</a:t>
            </a:fld>
            <a:endParaRPr lang="es-MX" dirty="0"/>
          </a:p>
        </p:txBody>
      </p:sp>
      <p:sp>
        <p:nvSpPr>
          <p:cNvPr id="8" name="Footer Placeholder 7"/>
          <p:cNvSpPr>
            <a:spLocks noGrp="1"/>
          </p:cNvSpPr>
          <p:nvPr>
            <p:ph type="ftr" sz="quarter" idx="11"/>
          </p:nvPr>
        </p:nvSpPr>
        <p:spPr/>
        <p:txBody>
          <a:bodyPr/>
          <a:lstStyle/>
          <a:p>
            <a:pPr>
              <a:defRPr/>
            </a:pPr>
            <a:endParaRPr lang="es-MX" dirty="0"/>
          </a:p>
        </p:txBody>
      </p:sp>
      <p:sp>
        <p:nvSpPr>
          <p:cNvPr id="9" name="Slide Number Placeholder 8"/>
          <p:cNvSpPr>
            <a:spLocks noGrp="1"/>
          </p:cNvSpPr>
          <p:nvPr>
            <p:ph type="sldNum" sz="quarter" idx="12"/>
          </p:nvPr>
        </p:nvSpPr>
        <p:spPr/>
        <p:txBody>
          <a:bodyPr/>
          <a:lstStyle/>
          <a:p>
            <a:pPr>
              <a:defRPr/>
            </a:pPr>
            <a:fld id="{11617E27-C21F-49F8-B7A7-DA8CBA5EDA69}" type="slidenum">
              <a:rPr lang="es-MX" smtClean="0"/>
              <a:pPr>
                <a:defRPr/>
              </a:pPr>
              <a:t>‹Nº›</a:t>
            </a:fld>
            <a:endParaRPr lang="es-MX" dirty="0"/>
          </a:p>
        </p:txBody>
      </p:sp>
    </p:spTree>
    <p:extLst>
      <p:ext uri="{BB962C8B-B14F-4D97-AF65-F5344CB8AC3E}">
        <p14:creationId xmlns:p14="http://schemas.microsoft.com/office/powerpoint/2010/main" val="2257431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fld id="{FEF5E7F3-305F-4F37-96A9-5FEDFD2E8A71}" type="datetimeFigureOut">
              <a:rPr lang="es-MX" smtClean="0"/>
              <a:pPr>
                <a:defRPr/>
              </a:pPr>
              <a:t>17/12/2019</a:t>
            </a:fld>
            <a:endParaRPr lang="es-MX" dirty="0"/>
          </a:p>
        </p:txBody>
      </p:sp>
      <p:sp>
        <p:nvSpPr>
          <p:cNvPr id="4" name="Footer Placeholder 3"/>
          <p:cNvSpPr>
            <a:spLocks noGrp="1"/>
          </p:cNvSpPr>
          <p:nvPr>
            <p:ph type="ftr" sz="quarter" idx="11"/>
          </p:nvPr>
        </p:nvSpPr>
        <p:spPr/>
        <p:txBody>
          <a:bodyPr/>
          <a:lstStyle/>
          <a:p>
            <a:pPr>
              <a:defRPr/>
            </a:pPr>
            <a:endParaRPr lang="es-MX" dirty="0"/>
          </a:p>
        </p:txBody>
      </p:sp>
      <p:sp>
        <p:nvSpPr>
          <p:cNvPr id="5" name="Slide Number Placeholder 4"/>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1978900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40B7DEE-A112-42B8-92E9-EBB1713CAC08}" type="datetimeFigureOut">
              <a:rPr lang="es-MX" smtClean="0"/>
              <a:pPr>
                <a:defRPr/>
              </a:pPr>
              <a:t>17/12/2019</a:t>
            </a:fld>
            <a:endParaRPr lang="es-MX" dirty="0"/>
          </a:p>
        </p:txBody>
      </p:sp>
      <p:sp>
        <p:nvSpPr>
          <p:cNvPr id="3" name="Footer Placeholder 2"/>
          <p:cNvSpPr>
            <a:spLocks noGrp="1"/>
          </p:cNvSpPr>
          <p:nvPr>
            <p:ph type="ftr" sz="quarter" idx="11"/>
          </p:nvPr>
        </p:nvSpPr>
        <p:spPr/>
        <p:txBody>
          <a:bodyPr/>
          <a:lstStyle/>
          <a:p>
            <a:pPr>
              <a:defRPr/>
            </a:pPr>
            <a:endParaRPr lang="es-MX" dirty="0"/>
          </a:p>
        </p:txBody>
      </p:sp>
      <p:sp>
        <p:nvSpPr>
          <p:cNvPr id="4" name="Slide Number Placeholder 3"/>
          <p:cNvSpPr>
            <a:spLocks noGrp="1"/>
          </p:cNvSpPr>
          <p:nvPr>
            <p:ph type="sldNum" sz="quarter" idx="12"/>
          </p:nvPr>
        </p:nvSpPr>
        <p:spPr/>
        <p:txBody>
          <a:bodyPr/>
          <a:lstStyle/>
          <a:p>
            <a:pPr>
              <a:defRPr/>
            </a:pPr>
            <a:fld id="{0097E24B-A3D6-4C34-AA8C-EF8037C512CE}" type="slidenum">
              <a:rPr lang="es-MX" smtClean="0"/>
              <a:pPr>
                <a:defRPr/>
              </a:pPr>
              <a:t>‹Nº›</a:t>
            </a:fld>
            <a:endParaRPr lang="es-MX" dirty="0"/>
          </a:p>
        </p:txBody>
      </p:sp>
    </p:spTree>
    <p:extLst>
      <p:ext uri="{BB962C8B-B14F-4D97-AF65-F5344CB8AC3E}">
        <p14:creationId xmlns:p14="http://schemas.microsoft.com/office/powerpoint/2010/main" val="2837984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pPr>
              <a:defRPr/>
            </a:pPr>
            <a:fld id="{DE4F9C83-35F5-4BB2-8873-9DB5A86ED34A}" type="datetimeFigureOut">
              <a:rPr lang="es-MX" smtClean="0"/>
              <a:pPr>
                <a:defRPr/>
              </a:pPr>
              <a:t>17/12/2019</a:t>
            </a:fld>
            <a:endParaRPr lang="es-MX" dirty="0"/>
          </a:p>
        </p:txBody>
      </p:sp>
      <p:sp>
        <p:nvSpPr>
          <p:cNvPr id="6" name="Footer Placeholder 5"/>
          <p:cNvSpPr>
            <a:spLocks noGrp="1"/>
          </p:cNvSpPr>
          <p:nvPr>
            <p:ph type="ftr" sz="quarter" idx="11"/>
          </p:nvPr>
        </p:nvSpPr>
        <p:spPr/>
        <p:txBody>
          <a:bodyPr/>
          <a:lstStyle/>
          <a:p>
            <a:pPr>
              <a:defRPr/>
            </a:pPr>
            <a:endParaRPr lang="es-MX" dirty="0"/>
          </a:p>
        </p:txBody>
      </p:sp>
      <p:sp>
        <p:nvSpPr>
          <p:cNvPr id="7" name="Slide Number Placeholder 6"/>
          <p:cNvSpPr>
            <a:spLocks noGrp="1"/>
          </p:cNvSpPr>
          <p:nvPr>
            <p:ph type="sldNum" sz="quarter" idx="12"/>
          </p:nvPr>
        </p:nvSpPr>
        <p:spPr/>
        <p:txBody>
          <a:bodyPr/>
          <a:lstStyle/>
          <a:p>
            <a:pPr>
              <a:defRPr/>
            </a:pPr>
            <a:fld id="{05E7E73A-DDBA-4E3D-88EF-9D1EDF0F1F4D}" type="slidenum">
              <a:rPr lang="es-MX" smtClean="0"/>
              <a:pPr>
                <a:defRPr/>
              </a:pPr>
              <a:t>‹Nº›</a:t>
            </a:fld>
            <a:endParaRPr lang="es-MX" dirty="0"/>
          </a:p>
        </p:txBody>
      </p:sp>
    </p:spTree>
    <p:extLst>
      <p:ext uri="{BB962C8B-B14F-4D97-AF65-F5344CB8AC3E}">
        <p14:creationId xmlns:p14="http://schemas.microsoft.com/office/powerpoint/2010/main" val="488393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pPr>
              <a:defRPr/>
            </a:pPr>
            <a:fld id="{EF66AEB6-1E45-4E86-ABD9-24B2F959E353}" type="datetimeFigureOut">
              <a:rPr lang="es-MX" smtClean="0"/>
              <a:pPr>
                <a:defRPr/>
              </a:pPr>
              <a:t>17/12/2019</a:t>
            </a:fld>
            <a:endParaRPr lang="es-MX" dirty="0"/>
          </a:p>
        </p:txBody>
      </p:sp>
      <p:sp>
        <p:nvSpPr>
          <p:cNvPr id="6" name="Footer Placeholder 5"/>
          <p:cNvSpPr>
            <a:spLocks noGrp="1"/>
          </p:cNvSpPr>
          <p:nvPr>
            <p:ph type="ftr" sz="quarter" idx="11"/>
          </p:nvPr>
        </p:nvSpPr>
        <p:spPr/>
        <p:txBody>
          <a:bodyPr/>
          <a:lstStyle/>
          <a:p>
            <a:pPr>
              <a:defRPr/>
            </a:pPr>
            <a:endParaRPr lang="es-MX" dirty="0"/>
          </a:p>
        </p:txBody>
      </p:sp>
      <p:sp>
        <p:nvSpPr>
          <p:cNvPr id="7" name="Slide Number Placeholder 6"/>
          <p:cNvSpPr>
            <a:spLocks noGrp="1"/>
          </p:cNvSpPr>
          <p:nvPr>
            <p:ph type="sldNum" sz="quarter" idx="12"/>
          </p:nvPr>
        </p:nvSpPr>
        <p:spPr/>
        <p:txBody>
          <a:bodyPr/>
          <a:lstStyle/>
          <a:p>
            <a:pPr>
              <a:defRPr/>
            </a:pPr>
            <a:fld id="{15432E7B-6A73-4DE1-9D2B-3991C023D184}" type="slidenum">
              <a:rPr lang="es-MX" smtClean="0"/>
              <a:pPr>
                <a:defRPr/>
              </a:pPr>
              <a:t>‹Nº›</a:t>
            </a:fld>
            <a:endParaRPr lang="es-MX" dirty="0"/>
          </a:p>
        </p:txBody>
      </p:sp>
    </p:spTree>
    <p:extLst>
      <p:ext uri="{BB962C8B-B14F-4D97-AF65-F5344CB8AC3E}">
        <p14:creationId xmlns:p14="http://schemas.microsoft.com/office/powerpoint/2010/main" val="3649719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EF5E7F3-305F-4F37-96A9-5FEDFD2E8A71}" type="datetimeFigureOut">
              <a:rPr lang="es-MX" smtClean="0"/>
              <a:pPr>
                <a:defRPr/>
              </a:pPr>
              <a:t>17/12/2019</a:t>
            </a:fld>
            <a:endParaRPr lang="es-MX"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s-MX"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4292848976"/>
      </p:ext>
    </p:extLst>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 id="2147484176" r:id="rId12"/>
    <p:sldLayoutId id="2147484177" r:id="rId13"/>
    <p:sldLayoutId id="2147484178" r:id="rId14"/>
    <p:sldLayoutId id="2147484179" r:id="rId15"/>
    <p:sldLayoutId id="214748418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mailto:ahernandez@cnsf.gob.mx" TargetMode="External"/><Relationship Id="rId2" Type="http://schemas.openxmlformats.org/officeDocument/2006/relationships/hyperlink" Target="mailto:rsevilla@cnsf.gob.mx"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9220" name="4 CuadroTexto"/>
          <p:cNvSpPr txBox="1">
            <a:spLocks noChangeArrowheads="1"/>
          </p:cNvSpPr>
          <p:nvPr/>
        </p:nvSpPr>
        <p:spPr bwMode="auto">
          <a:xfrm>
            <a:off x="1187624" y="2276872"/>
            <a:ext cx="6715125"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ES" sz="3600" dirty="0"/>
              <a:t>TALLER DE SISTEMAS ESTADISTICOS </a:t>
            </a:r>
          </a:p>
          <a:p>
            <a:pPr algn="ctr" eaLnBrk="1" hangingPunct="1"/>
            <a:r>
              <a:rPr lang="es-ES" sz="3600" dirty="0"/>
              <a:t>AUTOMOVILES</a:t>
            </a:r>
          </a:p>
          <a:p>
            <a:pPr algn="ctr" eaLnBrk="1" hangingPunct="1"/>
            <a:endParaRPr lang="es-ES" dirty="0"/>
          </a:p>
          <a:p>
            <a:pPr algn="ctr" eaLnBrk="1" hangingPunct="1"/>
            <a:r>
              <a:rPr lang="es-ES" sz="2400" dirty="0"/>
              <a:t>Diciembre </a:t>
            </a:r>
            <a:r>
              <a:rPr lang="es-ES" sz="2400" dirty="0" smtClean="0"/>
              <a:t>2019</a:t>
            </a:r>
            <a:endParaRPr lang="es-ES" sz="24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47" y="230187"/>
            <a:ext cx="6715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Prima Devengada</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717134" y="1196752"/>
            <a:ext cx="655272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dirty="0"/>
              <a:t>La suma de la Prima Devengada reportada en diferentes ejercicios deberá ser igual a la Prima Emitida</a:t>
            </a:r>
          </a:p>
        </p:txBody>
      </p:sp>
      <p:cxnSp>
        <p:nvCxnSpPr>
          <p:cNvPr id="7" name="6 Conector recto"/>
          <p:cNvCxnSpPr/>
          <p:nvPr/>
        </p:nvCxnSpPr>
        <p:spPr>
          <a:xfrm>
            <a:off x="717134" y="2888359"/>
            <a:ext cx="6735186" cy="0"/>
          </a:xfrm>
          <a:prstGeom prst="line">
            <a:avLst/>
          </a:prstGeom>
          <a:ln w="25400">
            <a:solidFill>
              <a:schemeClr val="accent3">
                <a:lumMod val="75000"/>
              </a:schemeClr>
            </a:solidFill>
          </a:ln>
        </p:spPr>
        <p:style>
          <a:lnRef idx="1">
            <a:schemeClr val="dk1"/>
          </a:lnRef>
          <a:fillRef idx="0">
            <a:schemeClr val="dk1"/>
          </a:fillRef>
          <a:effectRef idx="0">
            <a:schemeClr val="dk1"/>
          </a:effectRef>
          <a:fontRef idx="minor">
            <a:schemeClr val="tx1"/>
          </a:fontRef>
        </p:style>
      </p:cxnSp>
      <p:cxnSp>
        <p:nvCxnSpPr>
          <p:cNvPr id="8" name="7 Conector recto"/>
          <p:cNvCxnSpPr/>
          <p:nvPr/>
        </p:nvCxnSpPr>
        <p:spPr>
          <a:xfrm>
            <a:off x="717134" y="2672335"/>
            <a:ext cx="0" cy="360040"/>
          </a:xfrm>
          <a:prstGeom prst="line">
            <a:avLst/>
          </a:prstGeom>
        </p:spPr>
        <p:style>
          <a:lnRef idx="1">
            <a:schemeClr val="dk1"/>
          </a:lnRef>
          <a:fillRef idx="0">
            <a:schemeClr val="dk1"/>
          </a:fillRef>
          <a:effectRef idx="0">
            <a:schemeClr val="dk1"/>
          </a:effectRef>
          <a:fontRef idx="minor">
            <a:schemeClr val="tx1"/>
          </a:fontRef>
        </p:style>
      </p:cxnSp>
      <p:cxnSp>
        <p:nvCxnSpPr>
          <p:cNvPr id="9" name="8 Conector recto"/>
          <p:cNvCxnSpPr/>
          <p:nvPr/>
        </p:nvCxnSpPr>
        <p:spPr>
          <a:xfrm>
            <a:off x="4139952" y="2672335"/>
            <a:ext cx="0" cy="360040"/>
          </a:xfrm>
          <a:prstGeom prst="line">
            <a:avLst/>
          </a:prstGeom>
        </p:spPr>
        <p:style>
          <a:lnRef idx="1">
            <a:schemeClr val="dk1"/>
          </a:lnRef>
          <a:fillRef idx="0">
            <a:schemeClr val="dk1"/>
          </a:fillRef>
          <a:effectRef idx="0">
            <a:schemeClr val="dk1"/>
          </a:effectRef>
          <a:fontRef idx="minor">
            <a:schemeClr val="tx1"/>
          </a:fontRef>
        </p:style>
      </p:cxnSp>
      <p:cxnSp>
        <p:nvCxnSpPr>
          <p:cNvPr id="10" name="9 Conector recto"/>
          <p:cNvCxnSpPr/>
          <p:nvPr/>
        </p:nvCxnSpPr>
        <p:spPr>
          <a:xfrm>
            <a:off x="7452320" y="2672335"/>
            <a:ext cx="0" cy="360040"/>
          </a:xfrm>
          <a:prstGeom prst="line">
            <a:avLst/>
          </a:prstGeom>
        </p:spPr>
        <p:style>
          <a:lnRef idx="1">
            <a:schemeClr val="dk1"/>
          </a:lnRef>
          <a:fillRef idx="0">
            <a:schemeClr val="dk1"/>
          </a:fillRef>
          <a:effectRef idx="0">
            <a:schemeClr val="dk1"/>
          </a:effectRef>
          <a:fontRef idx="minor">
            <a:schemeClr val="tx1"/>
          </a:fontRef>
        </p:style>
      </p:cxnSp>
      <p:sp>
        <p:nvSpPr>
          <p:cNvPr id="11" name="10 CuadroTexto"/>
          <p:cNvSpPr txBox="1"/>
          <p:nvPr/>
        </p:nvSpPr>
        <p:spPr>
          <a:xfrm>
            <a:off x="4796614" y="2364558"/>
            <a:ext cx="933666" cy="307777"/>
          </a:xfrm>
          <a:prstGeom prst="rect">
            <a:avLst/>
          </a:prstGeom>
          <a:noFill/>
        </p:spPr>
        <p:txBody>
          <a:bodyPr wrap="square" rtlCol="0">
            <a:spAutoFit/>
          </a:bodyPr>
          <a:lstStyle/>
          <a:p>
            <a:pPr algn="ctr"/>
            <a:r>
              <a:rPr lang="es-MX" sz="1400" b="1" dirty="0" smtClean="0">
                <a:solidFill>
                  <a:srgbClr val="3F92D1"/>
                </a:solidFill>
              </a:rPr>
              <a:t>2019</a:t>
            </a:r>
            <a:endParaRPr lang="es-MX" sz="1400" b="1" dirty="0">
              <a:solidFill>
                <a:srgbClr val="3F92D1"/>
              </a:solidFill>
            </a:endParaRPr>
          </a:p>
        </p:txBody>
      </p:sp>
      <p:sp>
        <p:nvSpPr>
          <p:cNvPr id="12" name="11 CuadroTexto"/>
          <p:cNvSpPr txBox="1"/>
          <p:nvPr/>
        </p:nvSpPr>
        <p:spPr>
          <a:xfrm>
            <a:off x="2446545" y="2364558"/>
            <a:ext cx="933666" cy="307777"/>
          </a:xfrm>
          <a:prstGeom prst="rect">
            <a:avLst/>
          </a:prstGeom>
          <a:noFill/>
        </p:spPr>
        <p:txBody>
          <a:bodyPr wrap="square" rtlCol="0">
            <a:spAutoFit/>
          </a:bodyPr>
          <a:lstStyle/>
          <a:p>
            <a:pPr algn="ctr"/>
            <a:r>
              <a:rPr lang="es-MX" sz="1400" b="1" dirty="0" smtClean="0">
                <a:solidFill>
                  <a:srgbClr val="3F92D1"/>
                </a:solidFill>
              </a:rPr>
              <a:t>2018</a:t>
            </a:r>
            <a:endParaRPr lang="es-MX" sz="1400" b="1" dirty="0">
              <a:solidFill>
                <a:srgbClr val="3F92D1"/>
              </a:solidFill>
            </a:endParaRPr>
          </a:p>
        </p:txBody>
      </p:sp>
      <p:cxnSp>
        <p:nvCxnSpPr>
          <p:cNvPr id="13" name="12 Conector recto"/>
          <p:cNvCxnSpPr/>
          <p:nvPr/>
        </p:nvCxnSpPr>
        <p:spPr>
          <a:xfrm>
            <a:off x="1486478" y="2888359"/>
            <a:ext cx="4237650" cy="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sp>
        <p:nvSpPr>
          <p:cNvPr id="14" name="13 CuadroTexto"/>
          <p:cNvSpPr txBox="1"/>
          <p:nvPr/>
        </p:nvSpPr>
        <p:spPr>
          <a:xfrm>
            <a:off x="792799" y="3086379"/>
            <a:ext cx="1402937" cy="646331"/>
          </a:xfrm>
          <a:prstGeom prst="rect">
            <a:avLst/>
          </a:prstGeom>
          <a:noFill/>
        </p:spPr>
        <p:txBody>
          <a:bodyPr wrap="square" rtlCol="0">
            <a:spAutoFit/>
          </a:bodyPr>
          <a:lstStyle/>
          <a:p>
            <a:pPr algn="ctr"/>
            <a:r>
              <a:rPr lang="es-MX" sz="1200" b="1" dirty="0"/>
              <a:t>Inicio vigencia</a:t>
            </a:r>
          </a:p>
          <a:p>
            <a:pPr algn="ctr"/>
            <a:endParaRPr lang="es-MX" sz="1200" b="1" dirty="0"/>
          </a:p>
          <a:p>
            <a:pPr algn="ctr"/>
            <a:r>
              <a:rPr lang="es-MX" sz="1200" b="1" dirty="0"/>
              <a:t>01/04/2017</a:t>
            </a:r>
          </a:p>
        </p:txBody>
      </p:sp>
      <p:sp>
        <p:nvSpPr>
          <p:cNvPr id="15" name="14 CuadroTexto"/>
          <p:cNvSpPr txBox="1"/>
          <p:nvPr/>
        </p:nvSpPr>
        <p:spPr>
          <a:xfrm>
            <a:off x="5444670" y="2997550"/>
            <a:ext cx="1071546" cy="830997"/>
          </a:xfrm>
          <a:prstGeom prst="rect">
            <a:avLst/>
          </a:prstGeom>
          <a:noFill/>
        </p:spPr>
        <p:txBody>
          <a:bodyPr wrap="square" rtlCol="0">
            <a:spAutoFit/>
          </a:bodyPr>
          <a:lstStyle/>
          <a:p>
            <a:pPr algn="ctr"/>
            <a:r>
              <a:rPr lang="es-MX" sz="1200" b="1" dirty="0"/>
              <a:t>Fin</a:t>
            </a:r>
          </a:p>
          <a:p>
            <a:pPr algn="ctr"/>
            <a:r>
              <a:rPr lang="es-MX" sz="1200" b="1" dirty="0"/>
              <a:t>Vigencia</a:t>
            </a:r>
          </a:p>
          <a:p>
            <a:pPr algn="ctr"/>
            <a:endParaRPr lang="es-MX" sz="1200" b="1" dirty="0"/>
          </a:p>
          <a:p>
            <a:pPr algn="ctr"/>
            <a:r>
              <a:rPr lang="es-MX" sz="1200" b="1" dirty="0"/>
              <a:t>30/03/2018</a:t>
            </a:r>
          </a:p>
        </p:txBody>
      </p:sp>
      <p:sp>
        <p:nvSpPr>
          <p:cNvPr id="16" name="15 CuadroTexto"/>
          <p:cNvSpPr txBox="1"/>
          <p:nvPr/>
        </p:nvSpPr>
        <p:spPr>
          <a:xfrm>
            <a:off x="2630222" y="3012630"/>
            <a:ext cx="933666" cy="276999"/>
          </a:xfrm>
          <a:prstGeom prst="rect">
            <a:avLst/>
          </a:prstGeom>
          <a:noFill/>
        </p:spPr>
        <p:txBody>
          <a:bodyPr wrap="square" rtlCol="0">
            <a:spAutoFit/>
          </a:bodyPr>
          <a:lstStyle/>
          <a:p>
            <a:pPr algn="ctr"/>
            <a:r>
              <a:rPr lang="es-MX" sz="1200" b="1" dirty="0"/>
              <a:t>30,137</a:t>
            </a:r>
          </a:p>
        </p:txBody>
      </p:sp>
      <p:sp>
        <p:nvSpPr>
          <p:cNvPr id="17" name="16 CuadroTexto"/>
          <p:cNvSpPr txBox="1"/>
          <p:nvPr/>
        </p:nvSpPr>
        <p:spPr>
          <a:xfrm>
            <a:off x="4358414" y="3023663"/>
            <a:ext cx="933666" cy="276999"/>
          </a:xfrm>
          <a:prstGeom prst="rect">
            <a:avLst/>
          </a:prstGeom>
          <a:noFill/>
        </p:spPr>
        <p:txBody>
          <a:bodyPr wrap="square" rtlCol="0">
            <a:spAutoFit/>
          </a:bodyPr>
          <a:lstStyle/>
          <a:p>
            <a:pPr algn="ctr"/>
            <a:r>
              <a:rPr lang="es-MX" sz="1200" b="1" dirty="0"/>
              <a:t>9,863</a:t>
            </a:r>
          </a:p>
        </p:txBody>
      </p:sp>
      <p:sp>
        <p:nvSpPr>
          <p:cNvPr id="18" name="17 CuadroTexto"/>
          <p:cNvSpPr txBox="1"/>
          <p:nvPr/>
        </p:nvSpPr>
        <p:spPr>
          <a:xfrm>
            <a:off x="2521249" y="3580412"/>
            <a:ext cx="1176533" cy="461665"/>
          </a:xfrm>
          <a:prstGeom prst="rect">
            <a:avLst/>
          </a:prstGeom>
          <a:noFill/>
        </p:spPr>
        <p:txBody>
          <a:bodyPr wrap="square" rtlCol="0">
            <a:spAutoFit/>
          </a:bodyPr>
          <a:lstStyle/>
          <a:p>
            <a:pPr algn="ctr"/>
            <a:r>
              <a:rPr lang="es-MX" sz="1200" b="1" dirty="0">
                <a:solidFill>
                  <a:srgbClr val="3F92D1"/>
                </a:solidFill>
              </a:rPr>
              <a:t>Prima Devengada</a:t>
            </a:r>
          </a:p>
        </p:txBody>
      </p:sp>
      <p:cxnSp>
        <p:nvCxnSpPr>
          <p:cNvPr id="19" name="18 Conector recto de flecha"/>
          <p:cNvCxnSpPr>
            <a:stCxn id="18" idx="0"/>
          </p:cNvCxnSpPr>
          <p:nvPr/>
        </p:nvCxnSpPr>
        <p:spPr>
          <a:xfrm flipV="1">
            <a:off x="3109516" y="3213696"/>
            <a:ext cx="0" cy="36671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0" name="19 CuadroTexto"/>
          <p:cNvSpPr txBox="1"/>
          <p:nvPr/>
        </p:nvSpPr>
        <p:spPr>
          <a:xfrm>
            <a:off x="4334009" y="3615407"/>
            <a:ext cx="1102087" cy="461665"/>
          </a:xfrm>
          <a:prstGeom prst="rect">
            <a:avLst/>
          </a:prstGeom>
          <a:noFill/>
        </p:spPr>
        <p:txBody>
          <a:bodyPr wrap="square" rtlCol="0">
            <a:spAutoFit/>
          </a:bodyPr>
          <a:lstStyle/>
          <a:p>
            <a:pPr algn="ctr"/>
            <a:r>
              <a:rPr lang="es-MX" sz="1200" b="1" dirty="0">
                <a:solidFill>
                  <a:srgbClr val="3F92D1"/>
                </a:solidFill>
              </a:rPr>
              <a:t>Prima Devengada</a:t>
            </a:r>
          </a:p>
        </p:txBody>
      </p:sp>
      <p:cxnSp>
        <p:nvCxnSpPr>
          <p:cNvPr id="21" name="20 Conector recto de flecha"/>
          <p:cNvCxnSpPr>
            <a:stCxn id="20" idx="0"/>
          </p:cNvCxnSpPr>
          <p:nvPr/>
        </p:nvCxnSpPr>
        <p:spPr>
          <a:xfrm flipV="1">
            <a:off x="4885053" y="3268437"/>
            <a:ext cx="0" cy="34697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2" name="4 CuadroTexto"/>
          <p:cNvSpPr txBox="1">
            <a:spLocks noChangeArrowheads="1"/>
          </p:cNvSpPr>
          <p:nvPr/>
        </p:nvSpPr>
        <p:spPr bwMode="auto">
          <a:xfrm>
            <a:off x="717134" y="4149080"/>
            <a:ext cx="65527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500" dirty="0">
                <a:solidFill>
                  <a:srgbClr val="C00000"/>
                </a:solidFill>
              </a:rPr>
              <a:t>Prima Devengada </a:t>
            </a:r>
            <a:r>
              <a:rPr lang="es-ES" sz="1500" dirty="0" smtClean="0">
                <a:solidFill>
                  <a:srgbClr val="C00000"/>
                </a:solidFill>
              </a:rPr>
              <a:t>2018  </a:t>
            </a:r>
            <a:r>
              <a:rPr lang="es-ES" sz="1500" dirty="0">
                <a:solidFill>
                  <a:srgbClr val="C00000"/>
                </a:solidFill>
              </a:rPr>
              <a:t>= </a:t>
            </a:r>
            <a:r>
              <a:rPr lang="es-ES" sz="1500" dirty="0"/>
              <a:t>30,137</a:t>
            </a:r>
          </a:p>
        </p:txBody>
      </p:sp>
      <p:sp>
        <p:nvSpPr>
          <p:cNvPr id="23" name="4 CuadroTexto"/>
          <p:cNvSpPr txBox="1">
            <a:spLocks noChangeArrowheads="1"/>
          </p:cNvSpPr>
          <p:nvPr/>
        </p:nvSpPr>
        <p:spPr bwMode="auto">
          <a:xfrm>
            <a:off x="683568" y="4509120"/>
            <a:ext cx="65527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500" dirty="0">
                <a:solidFill>
                  <a:srgbClr val="C00000"/>
                </a:solidFill>
              </a:rPr>
              <a:t>Prima Devengada </a:t>
            </a:r>
            <a:r>
              <a:rPr lang="es-ES" sz="1500" dirty="0" smtClean="0">
                <a:solidFill>
                  <a:srgbClr val="C00000"/>
                </a:solidFill>
              </a:rPr>
              <a:t>2019 </a:t>
            </a:r>
            <a:r>
              <a:rPr lang="es-ES" sz="1500" dirty="0">
                <a:solidFill>
                  <a:srgbClr val="C00000"/>
                </a:solidFill>
              </a:rPr>
              <a:t>= </a:t>
            </a:r>
            <a:r>
              <a:rPr lang="es-ES" sz="1500" dirty="0"/>
              <a:t>9,863</a:t>
            </a:r>
          </a:p>
        </p:txBody>
      </p:sp>
      <p:sp>
        <p:nvSpPr>
          <p:cNvPr id="24" name="23 CuadroTexto"/>
          <p:cNvSpPr txBox="1"/>
          <p:nvPr/>
        </p:nvSpPr>
        <p:spPr>
          <a:xfrm>
            <a:off x="2987824" y="1984773"/>
            <a:ext cx="2461804" cy="307777"/>
          </a:xfrm>
          <a:prstGeom prst="rect">
            <a:avLst/>
          </a:prstGeom>
          <a:noFill/>
        </p:spPr>
        <p:txBody>
          <a:bodyPr wrap="square" rtlCol="0">
            <a:spAutoFit/>
          </a:bodyPr>
          <a:lstStyle/>
          <a:p>
            <a:pPr algn="ctr"/>
            <a:r>
              <a:rPr lang="es-MX" sz="1400" b="1" dirty="0">
                <a:solidFill>
                  <a:srgbClr val="C00000"/>
                </a:solidFill>
              </a:rPr>
              <a:t>Prima Emitida </a:t>
            </a:r>
            <a:r>
              <a:rPr lang="es-MX" sz="1400" b="1" dirty="0"/>
              <a:t>= 40,000</a:t>
            </a:r>
          </a:p>
        </p:txBody>
      </p:sp>
      <p:sp>
        <p:nvSpPr>
          <p:cNvPr id="26" name="4 CuadroTexto"/>
          <p:cNvSpPr txBox="1">
            <a:spLocks noChangeArrowheads="1"/>
          </p:cNvSpPr>
          <p:nvPr/>
        </p:nvSpPr>
        <p:spPr bwMode="auto">
          <a:xfrm>
            <a:off x="683568" y="4869160"/>
            <a:ext cx="65527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500" dirty="0">
                <a:solidFill>
                  <a:srgbClr val="C00000"/>
                </a:solidFill>
              </a:rPr>
              <a:t>Prima Devengada </a:t>
            </a:r>
            <a:r>
              <a:rPr lang="es-ES" sz="1500" dirty="0" smtClean="0">
                <a:solidFill>
                  <a:srgbClr val="C00000"/>
                </a:solidFill>
              </a:rPr>
              <a:t>2018 </a:t>
            </a:r>
            <a:r>
              <a:rPr lang="es-ES" sz="1500" dirty="0">
                <a:solidFill>
                  <a:srgbClr val="C00000"/>
                </a:solidFill>
              </a:rPr>
              <a:t>+ Prima Devengada </a:t>
            </a:r>
            <a:r>
              <a:rPr lang="es-ES" sz="1500" dirty="0" smtClean="0">
                <a:solidFill>
                  <a:srgbClr val="C00000"/>
                </a:solidFill>
              </a:rPr>
              <a:t>2019  </a:t>
            </a:r>
            <a:r>
              <a:rPr lang="es-ES" sz="1500" dirty="0">
                <a:solidFill>
                  <a:srgbClr val="C00000"/>
                </a:solidFill>
              </a:rPr>
              <a:t>= </a:t>
            </a:r>
            <a:r>
              <a:rPr lang="es-ES" sz="1500" dirty="0"/>
              <a:t>Prima Emitida</a:t>
            </a:r>
          </a:p>
        </p:txBody>
      </p:sp>
      <p:sp>
        <p:nvSpPr>
          <p:cNvPr id="25" name="4 CuadroTexto"/>
          <p:cNvSpPr txBox="1">
            <a:spLocks noChangeArrowheads="1"/>
          </p:cNvSpPr>
          <p:nvPr/>
        </p:nvSpPr>
        <p:spPr bwMode="auto">
          <a:xfrm>
            <a:off x="651737" y="5805263"/>
            <a:ext cx="655272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600" b="1" dirty="0" smtClean="0">
                <a:solidFill>
                  <a:srgbClr val="C00000"/>
                </a:solidFill>
              </a:rPr>
              <a:t>Nota:</a:t>
            </a:r>
            <a:r>
              <a:rPr lang="es-ES" sz="1600" dirty="0" smtClean="0"/>
              <a:t> Esta validación solo aplica para pólizas vencidas con una vigencia de hasta dos años</a:t>
            </a:r>
            <a:endParaRPr lang="es-ES" sz="1600" dirty="0"/>
          </a:p>
        </p:txBody>
      </p:sp>
    </p:spTree>
    <p:extLst>
      <p:ext uri="{BB962C8B-B14F-4D97-AF65-F5344CB8AC3E}">
        <p14:creationId xmlns:p14="http://schemas.microsoft.com/office/powerpoint/2010/main" val="8379310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6"/>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22"/>
                                        </p:tgtEl>
                                        <p:attrNameLst>
                                          <p:attrName>style.visibility</p:attrName>
                                        </p:attrNameLst>
                                      </p:cBhvr>
                                      <p:to>
                                        <p:strVal val="visible"/>
                                      </p:to>
                                    </p:set>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499"/>
                                          </p:stCondLst>
                                        </p:cTn>
                                        <p:tgtEl>
                                          <p:spTgt spid="23"/>
                                        </p:tgtEl>
                                        <p:attrNameLst>
                                          <p:attrName>style.visibility</p:attrName>
                                        </p:attrNameLst>
                                      </p:cBhvr>
                                      <p:to>
                                        <p:strVal val="visible"/>
                                      </p:to>
                                    </p:set>
                                  </p:childTnLst>
                                </p:cTn>
                              </p:par>
                            </p:childTnLst>
                          </p:cTn>
                        </p:par>
                        <p:par>
                          <p:cTn id="20" fill="hold">
                            <p:stCondLst>
                              <p:cond delay="2500"/>
                            </p:stCondLst>
                            <p:childTnLst>
                              <p:par>
                                <p:cTn id="21" presetID="1" presetClass="entr" presetSubtype="0" fill="hold" grpId="0" nodeType="afterEffect">
                                  <p:stCondLst>
                                    <p:cond delay="0"/>
                                  </p:stCondLst>
                                  <p:childTnLst>
                                    <p:set>
                                      <p:cBhvr>
                                        <p:cTn id="22" dur="1" fill="hold">
                                          <p:stCondLst>
                                            <p:cond delay="499"/>
                                          </p:stCondLst>
                                        </p:cTn>
                                        <p:tgtEl>
                                          <p:spTgt spid="26"/>
                                        </p:tgtEl>
                                        <p:attrNameLst>
                                          <p:attrName>style.visibility</p:attrName>
                                        </p:attrNameLst>
                                      </p:cBhvr>
                                      <p:to>
                                        <p:strVal val="visible"/>
                                      </p:to>
                                    </p:set>
                                  </p:childTnLst>
                                </p:cTn>
                              </p:par>
                            </p:childTnLst>
                          </p:cTn>
                        </p:par>
                        <p:par>
                          <p:cTn id="23" fill="hold">
                            <p:stCondLst>
                              <p:cond delay="3000"/>
                            </p:stCondLst>
                            <p:childTnLst>
                              <p:par>
                                <p:cTn id="24" presetID="1" presetClass="entr" presetSubtype="0" fill="hold" grpId="0" nodeType="afterEffect">
                                  <p:stCondLst>
                                    <p:cond delay="0"/>
                                  </p:stCondLst>
                                  <p:childTnLst>
                                    <p:set>
                                      <p:cBhvr>
                                        <p:cTn id="25" dur="1" fill="hold">
                                          <p:stCondLst>
                                            <p:cond delay="499"/>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6" grpId="0" autoUpdateAnimBg="0"/>
      <p:bldP spid="22" grpId="0" autoUpdateAnimBg="0"/>
      <p:bldP spid="23" grpId="0" autoUpdateAnimBg="0"/>
      <p:bldP spid="26" grpId="0" autoUpdateAnimBg="0"/>
      <p:bldP spid="25"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47" y="230187"/>
            <a:ext cx="6715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Prima Devengada</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717134" y="1196752"/>
            <a:ext cx="655272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dirty="0"/>
              <a:t>La suma de la Prima Devengada reportada en diferentes ejercicios deberá ser igual a la Prima Emitida</a:t>
            </a:r>
          </a:p>
        </p:txBody>
      </p:sp>
      <p:sp>
        <p:nvSpPr>
          <p:cNvPr id="27" name="4 CuadroTexto"/>
          <p:cNvSpPr txBox="1">
            <a:spLocks noChangeArrowheads="1"/>
          </p:cNvSpPr>
          <p:nvPr/>
        </p:nvSpPr>
        <p:spPr bwMode="auto">
          <a:xfrm>
            <a:off x="755576" y="1988840"/>
            <a:ext cx="6552728" cy="4062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600" b="1" dirty="0" smtClean="0">
                <a:solidFill>
                  <a:srgbClr val="C00000"/>
                </a:solidFill>
              </a:rPr>
              <a:t>Notas</a:t>
            </a:r>
          </a:p>
          <a:p>
            <a:pPr algn="just"/>
            <a:endParaRPr lang="es-ES" dirty="0"/>
          </a:p>
          <a:p>
            <a:pPr marL="285750" indent="-285750" algn="just">
              <a:buFont typeface="Wingdings" panose="05000000000000000000" pitchFamily="2" charset="2"/>
              <a:buChar char="ü"/>
            </a:pPr>
            <a:r>
              <a:rPr lang="es-ES" sz="1600" dirty="0" smtClean="0"/>
              <a:t>Esta validación solamente se realizará para pólizas con estatus de vencidas y con una vigencia a lo mas de dos años.</a:t>
            </a:r>
          </a:p>
          <a:p>
            <a:pPr marL="285750" indent="-285750" algn="just">
              <a:buFont typeface="Wingdings" panose="05000000000000000000" pitchFamily="2" charset="2"/>
              <a:buChar char="ü"/>
            </a:pPr>
            <a:endParaRPr lang="es-ES" sz="1600" dirty="0"/>
          </a:p>
          <a:p>
            <a:pPr marL="285750" indent="-285750" algn="just">
              <a:buFont typeface="Wingdings" panose="05000000000000000000" pitchFamily="2" charset="2"/>
              <a:buChar char="ü"/>
            </a:pPr>
            <a:r>
              <a:rPr lang="es-ES" sz="1600" dirty="0" smtClean="0"/>
              <a:t>Para el </a:t>
            </a:r>
            <a:r>
              <a:rPr lang="es-ES" sz="1600" dirty="0" err="1" smtClean="0"/>
              <a:t>devengamiento</a:t>
            </a:r>
            <a:r>
              <a:rPr lang="es-ES" sz="1600" dirty="0" smtClean="0"/>
              <a:t> se deben considerar tanto las pólizas y endosos, considerando la vigencia de cada movimiento.</a:t>
            </a:r>
          </a:p>
          <a:p>
            <a:pPr marL="285750" indent="-285750" algn="just">
              <a:buFont typeface="Wingdings" panose="05000000000000000000" pitchFamily="2" charset="2"/>
              <a:buChar char="ü"/>
            </a:pPr>
            <a:endParaRPr lang="es-ES" sz="1600" dirty="0"/>
          </a:p>
          <a:p>
            <a:pPr marL="285750" indent="-285750" algn="just">
              <a:buFont typeface="Wingdings" panose="05000000000000000000" pitchFamily="2" charset="2"/>
              <a:buChar char="ü"/>
            </a:pPr>
            <a:r>
              <a:rPr lang="es-ES" sz="1600" dirty="0" smtClean="0"/>
              <a:t>Si la póliza inicio su vigencia en un ejercicio anterior al año de reporte, para el </a:t>
            </a:r>
            <a:r>
              <a:rPr lang="es-ES" sz="1600" dirty="0" err="1" smtClean="0"/>
              <a:t>devengamiento</a:t>
            </a:r>
            <a:r>
              <a:rPr lang="es-ES" sz="1600" dirty="0" smtClean="0"/>
              <a:t> se debe considerar el 1er de enero del año de reporte</a:t>
            </a:r>
            <a:r>
              <a:rPr lang="es-ES" sz="1600" dirty="0" smtClean="0"/>
              <a:t>.</a:t>
            </a:r>
          </a:p>
          <a:p>
            <a:pPr marL="285750" indent="-285750" algn="just">
              <a:buFont typeface="Wingdings" panose="05000000000000000000" pitchFamily="2" charset="2"/>
              <a:buChar char="ü"/>
            </a:pPr>
            <a:endParaRPr lang="es-ES" sz="1600" dirty="0"/>
          </a:p>
          <a:p>
            <a:pPr marL="285750" indent="-285750" algn="just">
              <a:buFont typeface="Wingdings" panose="05000000000000000000" pitchFamily="2" charset="2"/>
              <a:buChar char="ü"/>
            </a:pPr>
            <a:r>
              <a:rPr lang="es-ES" sz="1600" dirty="0" smtClean="0"/>
              <a:t>Para las pólizas cuya fecha de emisión es igual al año de reporte e inicio de vigencia en ejercicios anteriores, por parte de la CNSF se recalculará la prima devengada de los períodos anteriores para verificar la veracidad de la información</a:t>
            </a:r>
            <a:endParaRPr lang="es-ES" sz="1600" dirty="0"/>
          </a:p>
        </p:txBody>
      </p:sp>
    </p:spTree>
    <p:extLst>
      <p:ext uri="{BB962C8B-B14F-4D97-AF65-F5344CB8AC3E}">
        <p14:creationId xmlns:p14="http://schemas.microsoft.com/office/powerpoint/2010/main" val="11236253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6"/>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6" grpId="0" autoUpdateAnimBg="0"/>
      <p:bldP spid="27"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Número de Siniestros</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755576" y="1325667"/>
            <a:ext cx="655272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es-ES" dirty="0"/>
              <a:t>Si el la Fecha de Reporte del Siniestro es menor al Año de Reporte, se validará que el Número de Siniestro se haya reportado en el Sistema Estadístico en el año en que se </a:t>
            </a:r>
            <a:r>
              <a:rPr lang="es-ES" dirty="0" smtClean="0"/>
              <a:t>reclamó </a:t>
            </a:r>
            <a:r>
              <a:rPr lang="es-ES" dirty="0"/>
              <a:t>el siniestro</a:t>
            </a:r>
            <a:r>
              <a:rPr lang="es-ES" dirty="0" smtClean="0"/>
              <a:t>.</a:t>
            </a:r>
            <a:endParaRPr lang="es-ES" dirty="0"/>
          </a:p>
        </p:txBody>
      </p:sp>
      <p:sp>
        <p:nvSpPr>
          <p:cNvPr id="7" name="4 CuadroTexto"/>
          <p:cNvSpPr txBox="1">
            <a:spLocks noChangeArrowheads="1"/>
          </p:cNvSpPr>
          <p:nvPr/>
        </p:nvSpPr>
        <p:spPr bwMode="auto">
          <a:xfrm>
            <a:off x="755576" y="2865710"/>
            <a:ext cx="655272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es-ES" dirty="0"/>
              <a:t>Se validará que si el Número de Siniestro se encuentra en otros años, el Número de Póliza debe coincidir para dicho siniestro</a:t>
            </a:r>
          </a:p>
        </p:txBody>
      </p:sp>
      <p:sp>
        <p:nvSpPr>
          <p:cNvPr id="9" name="4 CuadroTexto"/>
          <p:cNvSpPr txBox="1">
            <a:spLocks noChangeArrowheads="1"/>
          </p:cNvSpPr>
          <p:nvPr/>
        </p:nvSpPr>
        <p:spPr bwMode="auto">
          <a:xfrm>
            <a:off x="762748" y="3933056"/>
            <a:ext cx="6552728"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719138" indent="-719138" algn="just"/>
            <a:r>
              <a:rPr lang="es-ES" b="1" dirty="0" smtClean="0">
                <a:solidFill>
                  <a:srgbClr val="C00000"/>
                </a:solidFill>
              </a:rPr>
              <a:t>Notas:</a:t>
            </a:r>
          </a:p>
          <a:p>
            <a:pPr marL="719138" indent="-719138" algn="just"/>
            <a:endParaRPr lang="es-ES" b="1" dirty="0">
              <a:solidFill>
                <a:srgbClr val="C00000"/>
              </a:solidFill>
            </a:endParaRPr>
          </a:p>
          <a:p>
            <a:pPr marL="285750" indent="-285750" algn="just">
              <a:buFont typeface="Wingdings" panose="05000000000000000000" pitchFamily="2" charset="2"/>
              <a:buChar char="ü"/>
            </a:pPr>
            <a:r>
              <a:rPr lang="es-ES" dirty="0" smtClean="0"/>
              <a:t> </a:t>
            </a:r>
            <a:r>
              <a:rPr lang="es-ES" dirty="0" smtClean="0"/>
              <a:t>Debe </a:t>
            </a:r>
            <a:r>
              <a:rPr lang="es-ES" dirty="0"/>
              <a:t>existir consistencia en el número de siniestro entre ejercicios</a:t>
            </a:r>
            <a:r>
              <a:rPr lang="es-ES" dirty="0" smtClean="0"/>
              <a:t>.</a:t>
            </a:r>
          </a:p>
          <a:p>
            <a:pPr marL="719138" indent="-719138" algn="just">
              <a:buFont typeface="Wingdings" panose="05000000000000000000" pitchFamily="2" charset="2"/>
              <a:buChar char="ü"/>
            </a:pPr>
            <a:endParaRPr lang="es-ES" dirty="0"/>
          </a:p>
          <a:p>
            <a:pPr marL="360363" indent="-360363" algn="just">
              <a:buFont typeface="Wingdings" panose="05000000000000000000" pitchFamily="2" charset="2"/>
              <a:buChar char="ü"/>
            </a:pPr>
            <a:r>
              <a:rPr lang="es-ES" dirty="0" smtClean="0"/>
              <a:t>Si para el siniestro en el año del reporte de la reclamación aun no se ha estimado ninguna reserva, se recomienda que se reporte el siniestro con monto cero</a:t>
            </a:r>
            <a:endParaRPr lang="es-ES" dirty="0" smtClean="0"/>
          </a:p>
          <a:p>
            <a:pPr marL="360363" indent="-360363" algn="just">
              <a:buFont typeface="Wingdings" panose="05000000000000000000" pitchFamily="2" charset="2"/>
              <a:buChar char="§"/>
              <a:tabLst>
                <a:tab pos="360363" algn="l"/>
              </a:tabLst>
            </a:pPr>
            <a:endParaRPr lang="es-ES" dirty="0"/>
          </a:p>
        </p:txBody>
      </p:sp>
    </p:spTree>
    <p:extLst>
      <p:ext uri="{BB962C8B-B14F-4D97-AF65-F5344CB8AC3E}">
        <p14:creationId xmlns:p14="http://schemas.microsoft.com/office/powerpoint/2010/main" val="21378414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par>
                          <p:cTn id="13" fill="hold">
                            <p:stCondLst>
                              <p:cond delay="2500"/>
                            </p:stCondLst>
                            <p:childTnLst>
                              <p:par>
                                <p:cTn id="14" presetID="1" presetClass="entr" presetSubtype="0" fill="hold" grpId="0" nodeType="afterEffect">
                                  <p:stCondLst>
                                    <p:cond delay="0"/>
                                  </p:stCondLst>
                                  <p:childTnLst>
                                    <p:set>
                                      <p:cBhvr>
                                        <p:cTn id="15" dur="1" fill="hold">
                                          <p:stCondLst>
                                            <p:cond delay="499"/>
                                          </p:stCondLst>
                                        </p:cTn>
                                        <p:tgtEl>
                                          <p:spTgt spid="7"/>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grpId="0" nodeType="afterEffect">
                                  <p:stCondLst>
                                    <p:cond delay="0"/>
                                  </p:stCondLst>
                                  <p:childTnLst>
                                    <p:set>
                                      <p:cBhvr>
                                        <p:cTn id="18"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 grpId="0" autoUpdateAnimBg="0"/>
      <p:bldP spid="7" grpId="0" autoUpdateAnimBg="0"/>
      <p:bldP spid="9"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smtClean="0">
                <a:latin typeface="Calibri" pitchFamily="34" charset="0"/>
              </a:rPr>
              <a:t>Fecha de Reporte del Siniestro</a:t>
            </a:r>
            <a:endParaRPr lang="es-MX" sz="2800" dirty="0">
              <a:latin typeface="Calibri" pitchFamily="34" charset="0"/>
            </a:endParaRP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755576" y="1325667"/>
            <a:ext cx="655272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60363" indent="-360363" algn="just">
              <a:buFont typeface="Wingdings" panose="05000000000000000000" pitchFamily="2" charset="2"/>
              <a:buChar char="ü"/>
              <a:tabLst>
                <a:tab pos="360363" algn="l"/>
              </a:tabLst>
            </a:pPr>
            <a:r>
              <a:rPr lang="es-ES" sz="2000" dirty="0"/>
              <a:t>En caso que el siniestro afecte </a:t>
            </a:r>
            <a:r>
              <a:rPr lang="es-ES" sz="2000" dirty="0" smtClean="0"/>
              <a:t>dos o más </a:t>
            </a:r>
            <a:r>
              <a:rPr lang="es-ES" sz="2000" dirty="0"/>
              <a:t>coberturas, la </a:t>
            </a:r>
            <a:r>
              <a:rPr lang="es-ES" sz="2000" dirty="0" smtClean="0"/>
              <a:t>Fecha </a:t>
            </a:r>
            <a:r>
              <a:rPr lang="es-ES" sz="2000" dirty="0"/>
              <a:t>de </a:t>
            </a:r>
            <a:r>
              <a:rPr lang="es-ES" sz="2000" dirty="0" smtClean="0"/>
              <a:t>Reporte </a:t>
            </a:r>
            <a:r>
              <a:rPr lang="es-ES" sz="2000" dirty="0"/>
              <a:t>del S</a:t>
            </a:r>
            <a:r>
              <a:rPr lang="es-ES" sz="2000" dirty="0" smtClean="0"/>
              <a:t>iniestro deberá ser igual a la fecha en que se reclamó cada una de las coberturas </a:t>
            </a:r>
            <a:endParaRPr lang="es-ES" sz="2000" dirty="0"/>
          </a:p>
        </p:txBody>
      </p:sp>
    </p:spTree>
    <p:extLst>
      <p:ext uri="{BB962C8B-B14F-4D97-AF65-F5344CB8AC3E}">
        <p14:creationId xmlns:p14="http://schemas.microsoft.com/office/powerpoint/2010/main" val="33043644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smtClean="0">
                <a:latin typeface="Calibri" pitchFamily="34" charset="0"/>
              </a:rPr>
              <a:t>Monto Siniestros vs Salvamento</a:t>
            </a:r>
            <a:endParaRPr lang="es-MX" sz="2800" dirty="0">
              <a:latin typeface="Calibri" pitchFamily="34" charset="0"/>
            </a:endParaRP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755576" y="1325667"/>
            <a:ext cx="6552728"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es-MX" sz="2000" dirty="0" smtClean="0"/>
              <a:t>Si la </a:t>
            </a:r>
            <a:r>
              <a:rPr lang="es-MX" sz="2000" dirty="0" smtClean="0"/>
              <a:t>Fecha </a:t>
            </a:r>
            <a:r>
              <a:rPr lang="es-MX" sz="2000" dirty="0"/>
              <a:t>de </a:t>
            </a:r>
            <a:r>
              <a:rPr lang="es-MX" sz="2000" dirty="0" smtClean="0"/>
              <a:t>Reporte </a:t>
            </a:r>
            <a:r>
              <a:rPr lang="es-MX" sz="2000" dirty="0"/>
              <a:t>del </a:t>
            </a:r>
            <a:r>
              <a:rPr lang="es-MX" sz="2000" dirty="0" smtClean="0"/>
              <a:t>Siniestro </a:t>
            </a:r>
            <a:r>
              <a:rPr lang="es-MX" sz="2000" dirty="0"/>
              <a:t>es igual al </a:t>
            </a:r>
            <a:r>
              <a:rPr lang="es-MX" sz="2000" dirty="0" smtClean="0"/>
              <a:t>Año </a:t>
            </a:r>
            <a:r>
              <a:rPr lang="es-MX" sz="2000" dirty="0"/>
              <a:t>de </a:t>
            </a:r>
            <a:r>
              <a:rPr lang="es-MX" sz="2000" dirty="0" smtClean="0"/>
              <a:t>Reporte y </a:t>
            </a:r>
            <a:r>
              <a:rPr lang="es-MX" sz="2000" dirty="0"/>
              <a:t>el </a:t>
            </a:r>
            <a:r>
              <a:rPr lang="es-MX" sz="2000" dirty="0" smtClean="0"/>
              <a:t>Tipo </a:t>
            </a:r>
            <a:r>
              <a:rPr lang="es-MX" sz="2000" dirty="0"/>
              <a:t>de </a:t>
            </a:r>
            <a:r>
              <a:rPr lang="es-MX" sz="2000" dirty="0" smtClean="0"/>
              <a:t>Pérdida </a:t>
            </a:r>
            <a:r>
              <a:rPr lang="es-MX" sz="2000" dirty="0"/>
              <a:t>es </a:t>
            </a:r>
            <a:r>
              <a:rPr lang="es-MX" sz="2000" dirty="0" smtClean="0"/>
              <a:t>SIPAC entonces </a:t>
            </a:r>
            <a:r>
              <a:rPr lang="es-MX" sz="2000" dirty="0"/>
              <a:t>los </a:t>
            </a:r>
            <a:r>
              <a:rPr lang="es-MX" sz="2000" dirty="0" smtClean="0"/>
              <a:t>Salvamentos deben ser mayores a cero</a:t>
            </a:r>
            <a:r>
              <a:rPr lang="es-ES" sz="2000" dirty="0" smtClean="0"/>
              <a:t>.</a:t>
            </a:r>
            <a:endParaRPr lang="es-ES" sz="2000" dirty="0"/>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r>
              <a:rPr lang="es-MX" sz="2000" dirty="0" smtClean="0"/>
              <a:t>Si la </a:t>
            </a:r>
            <a:r>
              <a:rPr lang="es-MX" sz="2000" dirty="0" smtClean="0"/>
              <a:t>Fecha </a:t>
            </a:r>
            <a:r>
              <a:rPr lang="es-MX" sz="2000" dirty="0"/>
              <a:t>de </a:t>
            </a:r>
            <a:r>
              <a:rPr lang="es-MX" sz="2000" dirty="0" smtClean="0"/>
              <a:t>Reporte </a:t>
            </a:r>
            <a:r>
              <a:rPr lang="es-MX" sz="2000" dirty="0"/>
              <a:t>del </a:t>
            </a:r>
            <a:r>
              <a:rPr lang="es-MX" sz="2000" dirty="0" smtClean="0"/>
              <a:t>Siniestro es igual al Año de </a:t>
            </a:r>
            <a:r>
              <a:rPr lang="es-MX" sz="2000" dirty="0" smtClean="0"/>
              <a:t>Reporte y </a:t>
            </a:r>
            <a:r>
              <a:rPr lang="es-MX" sz="2000" dirty="0"/>
              <a:t>el </a:t>
            </a:r>
            <a:r>
              <a:rPr lang="es-MX" sz="2000" dirty="0" smtClean="0"/>
              <a:t>Salvamento es mayor a cero entonces el Monto </a:t>
            </a:r>
            <a:r>
              <a:rPr lang="es-MX" sz="2000" dirty="0"/>
              <a:t>del </a:t>
            </a:r>
            <a:r>
              <a:rPr lang="es-MX" sz="2000" dirty="0" smtClean="0"/>
              <a:t>Siniestro Ocurrido </a:t>
            </a:r>
            <a:r>
              <a:rPr lang="es-MX" sz="2000" dirty="0" smtClean="0"/>
              <a:t>debe ser mayor a cero. </a:t>
            </a:r>
            <a:endParaRPr lang="es-ES" sz="2000" dirty="0"/>
          </a:p>
        </p:txBody>
      </p:sp>
    </p:spTree>
    <p:extLst>
      <p:ext uri="{BB962C8B-B14F-4D97-AF65-F5344CB8AC3E}">
        <p14:creationId xmlns:p14="http://schemas.microsoft.com/office/powerpoint/2010/main" val="2689612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smtClean="0">
                <a:latin typeface="Calibri" pitchFamily="34" charset="0"/>
              </a:rPr>
              <a:t>Tolerancia Cero</a:t>
            </a:r>
            <a:endParaRPr lang="es-MX" sz="2800" dirty="0">
              <a:latin typeface="Calibri" pitchFamily="34" charset="0"/>
            </a:endParaRP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755576" y="1325667"/>
            <a:ext cx="6552728"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es-ES" sz="2000" dirty="0" smtClean="0"/>
              <a:t>Algunas validaciones que se realizan en el SEIVE tendrán tolerancia cero.</a:t>
            </a:r>
            <a:endParaRPr lang="es-ES" sz="2000" dirty="0"/>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r>
              <a:rPr lang="es-ES" sz="2000" dirty="0" smtClean="0"/>
              <a:t>El SEIVE solo valida campos de la misma tabla</a:t>
            </a:r>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r>
              <a:rPr lang="es-ES" sz="2000" dirty="0" smtClean="0"/>
              <a:t>Si una validación tiene tolerancia cero, significa que si un registro no cumple la validación se rechaza toda la base de datos.</a:t>
            </a:r>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r>
              <a:rPr lang="es-ES" sz="2000" dirty="0" smtClean="0"/>
              <a:t>Para la entrega del ejercicio 2020 se agregarán validaciones entre tablas en el SEIVE con tolerancia cero.</a:t>
            </a:r>
            <a:endParaRPr lang="es-ES" sz="2000" dirty="0"/>
          </a:p>
        </p:txBody>
      </p:sp>
    </p:spTree>
    <p:extLst>
      <p:ext uri="{BB962C8B-B14F-4D97-AF65-F5344CB8AC3E}">
        <p14:creationId xmlns:p14="http://schemas.microsoft.com/office/powerpoint/2010/main" val="23336762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smtClean="0">
                <a:latin typeface="Calibri" pitchFamily="34" charset="0"/>
              </a:rPr>
              <a:t>Tolerancia Cero</a:t>
            </a:r>
            <a:endParaRPr lang="es-MX" sz="2800" dirty="0">
              <a:latin typeface="Calibri" pitchFamily="34" charset="0"/>
            </a:endParaRP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755576" y="1325667"/>
            <a:ext cx="6552728"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2000" b="1" dirty="0" smtClean="0">
                <a:solidFill>
                  <a:srgbClr val="C00000"/>
                </a:solidFill>
              </a:rPr>
              <a:t>Ejemplos</a:t>
            </a:r>
            <a:endParaRPr lang="es-ES" sz="2000" b="1" dirty="0">
              <a:solidFill>
                <a:srgbClr val="C00000"/>
              </a:solidFill>
            </a:endParaRPr>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r>
              <a:rPr lang="es-ES" sz="2000" dirty="0" smtClean="0"/>
              <a:t>La Suma Asegurada debe ser mayor o igual a cero</a:t>
            </a:r>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r>
              <a:rPr lang="es-ES" sz="2000" dirty="0" smtClean="0"/>
              <a:t>Si el Estatus es vigor entonces el Fin de Vigencia debe ser posterior al cierre del ejercicio</a:t>
            </a:r>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r>
              <a:rPr lang="es-ES" sz="2000" dirty="0" smtClean="0"/>
              <a:t>Si el Estatus es anticipado entonces el Inicio de Vigencia es mayor al cierre del ejercicio.</a:t>
            </a:r>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r>
              <a:rPr lang="es-ES" sz="2000" dirty="0" smtClean="0"/>
              <a:t>Las Unidades Expuestas son igual a cero o se encuentran en el intervalo (0.0014, 1)</a:t>
            </a:r>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r>
              <a:rPr lang="es-ES" sz="2000" dirty="0" smtClean="0"/>
              <a:t>La Fecha de Ocurrencia del Siniestro debe ser </a:t>
            </a:r>
            <a:r>
              <a:rPr lang="es-ES" sz="2000" dirty="0" smtClean="0"/>
              <a:t>menor o igual a </a:t>
            </a:r>
            <a:r>
              <a:rPr lang="es-ES" sz="2000" dirty="0" smtClean="0"/>
              <a:t>la Fecha del Reporte del Siniestro</a:t>
            </a:r>
            <a:endParaRPr lang="es-ES" sz="2000" dirty="0"/>
          </a:p>
        </p:txBody>
      </p:sp>
    </p:spTree>
    <p:extLst>
      <p:ext uri="{BB962C8B-B14F-4D97-AF65-F5344CB8AC3E}">
        <p14:creationId xmlns:p14="http://schemas.microsoft.com/office/powerpoint/2010/main" val="32360851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Teléfonos de Consulta</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611560" y="1268760"/>
            <a:ext cx="6768752" cy="263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54013" indent="-354013" algn="just">
              <a:spcAft>
                <a:spcPts val="1800"/>
              </a:spcAft>
            </a:pPr>
            <a:endParaRPr lang="es-MX" sz="2000" b="1" dirty="0">
              <a:latin typeface="Century Gothic" panose="020B0502020202020204" pitchFamily="34" charset="0"/>
            </a:endParaRPr>
          </a:p>
          <a:p>
            <a:pPr marL="2243138" indent="-2243138" algn="just">
              <a:spcAft>
                <a:spcPts val="1800"/>
              </a:spcAft>
              <a:tabLst>
                <a:tab pos="2243138" algn="l"/>
                <a:tab pos="2328863" algn="l"/>
              </a:tabLst>
            </a:pPr>
            <a:r>
              <a:rPr lang="es-MX" sz="2000" b="1" dirty="0">
                <a:latin typeface="Century Gothic" panose="020B0502020202020204" pitchFamily="34" charset="0"/>
              </a:rPr>
              <a:t>Ricardo Sevilla   		</a:t>
            </a:r>
            <a:r>
              <a:rPr lang="es-MX" sz="2000" dirty="0">
                <a:latin typeface="Century Gothic" panose="020B0502020202020204" pitchFamily="34" charset="0"/>
              </a:rPr>
              <a:t>5724-7634 					</a:t>
            </a:r>
            <a:r>
              <a:rPr lang="es-MX" sz="2000" dirty="0">
                <a:latin typeface="Century Gothic" panose="020B0502020202020204" pitchFamily="34" charset="0"/>
                <a:hlinkClick r:id="rId2">
                  <a:extLst>
                    <a:ext uri="{A12FA001-AC4F-418D-AE19-62706E023703}">
                      <ahyp:hlinkClr xmlns:ahyp="http://schemas.microsoft.com/office/drawing/2018/hyperlinkcolor" xmlns="" val="tx"/>
                    </a:ext>
                  </a:extLst>
                </a:hlinkClick>
              </a:rPr>
              <a:t>rsevilla@cnsf.gob.mx</a:t>
            </a:r>
            <a:endParaRPr lang="es-MX" sz="2000" dirty="0">
              <a:latin typeface="Century Gothic" panose="020B0502020202020204" pitchFamily="34" charset="0"/>
            </a:endParaRPr>
          </a:p>
          <a:p>
            <a:pPr marL="354013" indent="-354013" algn="just">
              <a:spcAft>
                <a:spcPts val="1800"/>
              </a:spcAft>
            </a:pPr>
            <a:endParaRPr lang="es-MX" sz="2000" b="1" dirty="0">
              <a:latin typeface="Century Gothic" panose="020B0502020202020204" pitchFamily="34" charset="0"/>
            </a:endParaRPr>
          </a:p>
          <a:p>
            <a:pPr marL="2243138" indent="-2243138" algn="just" defTabSz="747713">
              <a:spcAft>
                <a:spcPts val="1800"/>
              </a:spcAft>
              <a:tabLst>
                <a:tab pos="1970088" algn="l"/>
              </a:tabLst>
            </a:pPr>
            <a:r>
              <a:rPr lang="es-MX" sz="2000" b="1" dirty="0">
                <a:latin typeface="Century Gothic" panose="020B0502020202020204" pitchFamily="34" charset="0"/>
              </a:rPr>
              <a:t>Aldo Hernández</a:t>
            </a:r>
            <a:r>
              <a:rPr lang="es-MX" sz="2000" dirty="0">
                <a:latin typeface="Century Gothic" panose="020B0502020202020204" pitchFamily="34" charset="0"/>
              </a:rPr>
              <a:t> 	5724-7665 			</a:t>
            </a:r>
            <a:r>
              <a:rPr lang="es-MX" sz="2000" dirty="0">
                <a:latin typeface="Century Gothic" panose="020B0502020202020204" pitchFamily="34" charset="0"/>
                <a:hlinkClick r:id="rId3">
                  <a:extLst>
                    <a:ext uri="{A12FA001-AC4F-418D-AE19-62706E023703}">
                      <ahyp:hlinkClr xmlns:ahyp="http://schemas.microsoft.com/office/drawing/2018/hyperlinkcolor" xmlns="" val="tx"/>
                    </a:ext>
                  </a:extLst>
                </a:hlinkClick>
              </a:rPr>
              <a:t>arhernandez@cnsf.gob.mx</a:t>
            </a:r>
            <a:endParaRPr lang="es-MX" sz="2000" dirty="0">
              <a:latin typeface="Century Gothic" panose="020B0502020202020204" pitchFamily="34" charset="0"/>
            </a:endParaRPr>
          </a:p>
        </p:txBody>
      </p:sp>
    </p:spTree>
    <p:extLst>
      <p:ext uri="{BB962C8B-B14F-4D97-AF65-F5344CB8AC3E}">
        <p14:creationId xmlns:p14="http://schemas.microsoft.com/office/powerpoint/2010/main" val="233996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ARS_PPT_DBNAME" val="Taller Autos Dic 2018[20181210103430444].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Fecha xmlns="8a1bad36-d8b0-4cfa-9462-7c748c5ba06c">2019-12-17T06:00:00+00:00</Fecha>
    <Ejercicio xmlns="8a1bad36-d8b0-4cfa-9462-7c748c5ba06c">2019: Seguros (CUSF)</Ejercicio>
    <Orden xmlns="8a1bad36-d8b0-4cfa-9462-7c748c5ba06c">D</Orden>
    <_dlc_DocId xmlns="fbb82a6a-a961-4754-99c6-5e8b59674839">ZUWP26PT267V-208-439</_dlc_DocId>
    <_dlc_DocIdUrl xmlns="fbb82a6a-a961-4754-99c6-5e8b59674839">
      <Url>https://www.cnsf.gob.mx/Sistemas/_layouts/15/DocIdRedir.aspx?ID=ZUWP26PT267V-208-439</Url>
      <Description>ZUWP26PT267V-208-439</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o" ma:contentTypeID="0x0101003D6B3A07897E7B468E6372F906A21529" ma:contentTypeVersion="3" ma:contentTypeDescription="Crear nuevo documento." ma:contentTypeScope="" ma:versionID="96f41bc828122236fb28b18823518c57">
  <xsd:schema xmlns:xsd="http://www.w3.org/2001/XMLSchema" xmlns:xs="http://www.w3.org/2001/XMLSchema" xmlns:p="http://schemas.microsoft.com/office/2006/metadata/properties" xmlns:ns2="8a1bad36-d8b0-4cfa-9462-7c748c5ba06c" xmlns:ns3="fbb82a6a-a961-4754-99c6-5e8b59674839" targetNamespace="http://schemas.microsoft.com/office/2006/metadata/properties" ma:root="true" ma:fieldsID="dff5b5ee9d2ad7274c3b25a988b8ed77" ns2:_="" ns3:_="">
    <xsd:import namespace="8a1bad36-d8b0-4cfa-9462-7c748c5ba06c"/>
    <xsd:import namespace="fbb82a6a-a961-4754-99c6-5e8b59674839"/>
    <xsd:element name="properties">
      <xsd:complexType>
        <xsd:sequence>
          <xsd:element name="documentManagement">
            <xsd:complexType>
              <xsd:all>
                <xsd:element ref="ns2:Fecha" minOccurs="0"/>
                <xsd:element ref="ns2:Ejercicio" minOccurs="0"/>
                <xsd:element ref="ns2:Orden"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1bad36-d8b0-4cfa-9462-7c748c5ba06c" elementFormDefault="qualified">
    <xsd:import namespace="http://schemas.microsoft.com/office/2006/documentManagement/types"/>
    <xsd:import namespace="http://schemas.microsoft.com/office/infopath/2007/PartnerControls"/>
    <xsd:element name="Fecha" ma:index="8" nillable="true" ma:displayName="Fecha" ma:format="DateOnly" ma:internalName="Fecha">
      <xsd:simpleType>
        <xsd:restriction base="dms:DateTime"/>
      </xsd:simpleType>
    </xsd:element>
    <xsd:element name="Ejercicio" ma:index="9" nillable="true" ma:displayName="Ejercicio" ma:internalName="Ejercicio">
      <xsd:simpleType>
        <xsd:restriction base="dms:Text">
          <xsd:maxLength value="255"/>
        </xsd:restriction>
      </xsd:simpleType>
    </xsd:element>
    <xsd:element name="Orden" ma:index="10" nillable="true" ma:displayName="Orden" ma:internalName="Orde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b82a6a-a961-4754-99c6-5e8b59674839" elementFormDefault="qualified">
    <xsd:import namespace="http://schemas.microsoft.com/office/2006/documentManagement/types"/>
    <xsd:import namespace="http://schemas.microsoft.com/office/infopath/2007/PartnerControls"/>
    <xsd:element name="_dlc_DocId" ma:index="11" nillable="true" ma:displayName="Valor de Id. de documento" ma:description="El valor del identificador de documento asignado a este elemento." ma:internalName="_dlc_DocId" ma:readOnly="true">
      <xsd:simpleType>
        <xsd:restriction base="dms:Text"/>
      </xsd:simpleType>
    </xsd:element>
    <xsd:element name="_dlc_DocIdUrl" ma:index="12"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F7ACFB-3A20-4584-A8ED-25CF3FE22F90}"/>
</file>

<file path=customXml/itemProps2.xml><?xml version="1.0" encoding="utf-8"?>
<ds:datastoreItem xmlns:ds="http://schemas.openxmlformats.org/officeDocument/2006/customXml" ds:itemID="{771AF40F-61C9-4551-AF50-97ACE6BA95E6}"/>
</file>

<file path=customXml/itemProps3.xml><?xml version="1.0" encoding="utf-8"?>
<ds:datastoreItem xmlns:ds="http://schemas.openxmlformats.org/officeDocument/2006/customXml" ds:itemID="{A7863708-9E51-4F18-80B0-9CD4529B88A8}"/>
</file>

<file path=customXml/itemProps4.xml><?xml version="1.0" encoding="utf-8"?>
<ds:datastoreItem xmlns:ds="http://schemas.openxmlformats.org/officeDocument/2006/customXml" ds:itemID="{207691BF-12E6-4A7C-9F1B-860D9B94A960}"/>
</file>

<file path=docProps/app.xml><?xml version="1.0" encoding="utf-8"?>
<Properties xmlns="http://schemas.openxmlformats.org/officeDocument/2006/extended-properties" xmlns:vt="http://schemas.openxmlformats.org/officeDocument/2006/docPropsVTypes">
  <Template>Facet</Template>
  <TotalTime>7182</TotalTime>
  <Words>578</Words>
  <Application>Microsoft Office PowerPoint</Application>
  <PresentationFormat>Presentación en pantalla (4:3)</PresentationFormat>
  <Paragraphs>75</Paragraphs>
  <Slides>9</Slides>
  <Notes>1</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 Autos Dic 2019</dc:title>
  <dc:creator>ERVin</dc:creator>
  <cp:lastModifiedBy>Liz</cp:lastModifiedBy>
  <cp:revision>597</cp:revision>
  <dcterms:created xsi:type="dcterms:W3CDTF">2008-01-14T02:59:13Z</dcterms:created>
  <dcterms:modified xsi:type="dcterms:W3CDTF">2019-12-17T06:24:24Z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0x0101003D6B3A07897E7B468E6372F906A21529</vt:lpwstr>
  </property>
  <property fmtid="{D5CDD505-2E9C-101B-9397-08002B2CF9AE}" pid="3" name="_dlc_DocIdItemGuid">
    <vt:lpwstr>e4e9a052-bc0e-404b-acd6-c64f6b5ff7b3</vt:lpwstr>
  </property>
</Properties>
</file>